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Roboto Condensed" panose="02000000000000000000" pitchFamily="2" charset="0"/>
      <p:regular r:id="rId23"/>
    </p:embeddedFont>
    <p:embeddedFont>
      <p:font typeface="Roboto Condense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45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6.svg"/><Relationship Id="rId7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660659"/>
            <a:ext cx="6965682" cy="69656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B699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-33765" t="-394" r="-37646" b="-1431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8803574">
            <a:off x="-3229007" y="4942016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4624"/>
            </a:stretch>
          </a:blipFill>
        </p:spPr>
      </p:sp>
      <p:sp>
        <p:nvSpPr>
          <p:cNvPr id="6" name="Freeform 6"/>
          <p:cNvSpPr/>
          <p:nvPr/>
        </p:nvSpPr>
        <p:spPr>
          <a:xfrm rot="-5639383">
            <a:off x="-2623104" y="-3403514"/>
            <a:ext cx="8106264" cy="6807027"/>
          </a:xfrm>
          <a:custGeom>
            <a:avLst/>
            <a:gdLst/>
            <a:ahLst/>
            <a:cxnLst/>
            <a:rect l="l" t="t" r="r" b="b"/>
            <a:pathLst>
              <a:path w="8106264" h="6807027">
                <a:moveTo>
                  <a:pt x="0" y="0"/>
                </a:moveTo>
                <a:lnTo>
                  <a:pt x="8106263" y="0"/>
                </a:lnTo>
                <a:lnTo>
                  <a:pt x="8106263" y="6807028"/>
                </a:lnTo>
                <a:lnTo>
                  <a:pt x="0" y="6807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8112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98968" y="1527309"/>
            <a:ext cx="876093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La economia de los datos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95563" y="2801138"/>
            <a:ext cx="8463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FUERZAS DE LA ERA DIGITAL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50461" y="3902292"/>
            <a:ext cx="55551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Mundo hiperconectado 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88075" y="6224614"/>
            <a:ext cx="4062386" cy="406238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8DB3C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-25806" r="-44205" b="-1313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106136" y="3819228"/>
            <a:ext cx="1244325" cy="921777"/>
            <a:chOff x="0" y="0"/>
            <a:chExt cx="1659100" cy="1229037"/>
          </a:xfrm>
        </p:grpSpPr>
        <p:grpSp>
          <p:nvGrpSpPr>
            <p:cNvPr id="14" name="Group 14"/>
            <p:cNvGrpSpPr/>
            <p:nvPr/>
          </p:nvGrpSpPr>
          <p:grpSpPr>
            <a:xfrm>
              <a:off x="215032" y="0"/>
              <a:ext cx="1229037" cy="122903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B699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136152"/>
              <a:ext cx="1659100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B6E4F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28298" y="5143500"/>
            <a:ext cx="1244325" cy="921777"/>
            <a:chOff x="0" y="0"/>
            <a:chExt cx="1659100" cy="1229037"/>
          </a:xfrm>
        </p:grpSpPr>
        <p:grpSp>
          <p:nvGrpSpPr>
            <p:cNvPr id="19" name="Group 19"/>
            <p:cNvGrpSpPr/>
            <p:nvPr/>
          </p:nvGrpSpPr>
          <p:grpSpPr>
            <a:xfrm>
              <a:off x="215032" y="0"/>
              <a:ext cx="1229037" cy="122903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B6993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36152"/>
              <a:ext cx="1659100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B6E4F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48642" y="6560577"/>
            <a:ext cx="1244325" cy="921777"/>
            <a:chOff x="0" y="0"/>
            <a:chExt cx="1659100" cy="1229037"/>
          </a:xfrm>
        </p:grpSpPr>
        <p:grpSp>
          <p:nvGrpSpPr>
            <p:cNvPr id="24" name="Group 24"/>
            <p:cNvGrpSpPr/>
            <p:nvPr/>
          </p:nvGrpSpPr>
          <p:grpSpPr>
            <a:xfrm>
              <a:off x="215032" y="0"/>
              <a:ext cx="1229037" cy="122903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B6993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36152"/>
              <a:ext cx="1659100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B6E4F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83696" y="8006230"/>
            <a:ext cx="1244325" cy="921777"/>
            <a:chOff x="0" y="0"/>
            <a:chExt cx="1659100" cy="1229037"/>
          </a:xfrm>
        </p:grpSpPr>
        <p:grpSp>
          <p:nvGrpSpPr>
            <p:cNvPr id="29" name="Group 29"/>
            <p:cNvGrpSpPr/>
            <p:nvPr/>
          </p:nvGrpSpPr>
          <p:grpSpPr>
            <a:xfrm>
              <a:off x="215032" y="0"/>
              <a:ext cx="1229037" cy="122903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B6993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136152"/>
              <a:ext cx="1659100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B6E4FD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04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972624" y="5193335"/>
            <a:ext cx="327005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Hiperpersonalización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54640" y="6699764"/>
            <a:ext cx="471963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 como medio unificador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60804" y="8099939"/>
            <a:ext cx="33839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Nuevos intermediarios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1219" y="-4191951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4333" y="2452388"/>
            <a:ext cx="14703518" cy="7002550"/>
          </a:xfrm>
          <a:custGeom>
            <a:avLst/>
            <a:gdLst/>
            <a:ahLst/>
            <a:cxnLst/>
            <a:rect l="l" t="t" r="r" b="b"/>
            <a:pathLst>
              <a:path w="14703518" h="7002550">
                <a:moveTo>
                  <a:pt x="0" y="0"/>
                </a:moveTo>
                <a:lnTo>
                  <a:pt x="14703518" y="0"/>
                </a:lnTo>
                <a:lnTo>
                  <a:pt x="14703518" y="7002550"/>
                </a:lnTo>
                <a:lnTo>
                  <a:pt x="0" y="7002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2079" y="1171421"/>
            <a:ext cx="1106508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Meta-Learning:  Training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4962" y="9702078"/>
            <a:ext cx="8851486" cy="34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951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https://www.youtube.com/watch?v=4j-D49glqZ8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1219" y="-4191951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824362" y="-158598"/>
            <a:ext cx="10028595" cy="8684311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31360" r="-2315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017042" y="7259481"/>
            <a:ext cx="2431166" cy="2532465"/>
          </a:xfrm>
          <a:custGeom>
            <a:avLst/>
            <a:gdLst/>
            <a:ahLst/>
            <a:cxnLst/>
            <a:rect l="l" t="t" r="r" b="b"/>
            <a:pathLst>
              <a:path w="2431166" h="2532465">
                <a:moveTo>
                  <a:pt x="0" y="0"/>
                </a:moveTo>
                <a:lnTo>
                  <a:pt x="2431166" y="0"/>
                </a:lnTo>
                <a:lnTo>
                  <a:pt x="2431166" y="2532465"/>
                </a:lnTo>
                <a:lnTo>
                  <a:pt x="0" y="2532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9051" y="2474626"/>
            <a:ext cx="8855981" cy="350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2"/>
              </a:lnSpc>
            </a:pPr>
            <a:r>
              <a:rPr lang="en-US" sz="4008" spc="-44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Bigger Is Not Better: Why A Complex Deep Learning Network Is Often Worse than a Simple One for Business Problems</a:t>
            </a:r>
          </a:p>
          <a:p>
            <a:pPr algn="l">
              <a:lnSpc>
                <a:spcPts val="5612"/>
              </a:lnSpc>
            </a:pPr>
            <a:endParaRPr lang="en-US" sz="4008" spc="-44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5612"/>
              </a:lnSpc>
            </a:pPr>
            <a:endParaRPr lang="en-US" sz="4008" spc="-44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1219" y="-4191951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011108" y="0"/>
            <a:ext cx="9623789" cy="8333767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2038" r="-120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8472" y="1864781"/>
            <a:ext cx="1194886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¿Como podemos adoptar esta metodología?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1219" y="-4191951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011108" y="0"/>
            <a:ext cx="9623789" cy="8333767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2038" r="-120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8472" y="1864781"/>
            <a:ext cx="11948865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¿Como podemos adoptar esta metodología?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9738" y="4638684"/>
            <a:ext cx="5681973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Módulos!!!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00696" y="-750721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32480" y="1212925"/>
            <a:ext cx="3218150" cy="8045375"/>
            <a:chOff x="0" y="0"/>
            <a:chExt cx="254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0000" cy="6350000"/>
            </a:xfrm>
            <a:custGeom>
              <a:avLst/>
              <a:gdLst/>
              <a:ahLst/>
              <a:cxnLst/>
              <a:rect l="l" t="t" r="r" b="b"/>
              <a:pathLst>
                <a:path w="2540000" h="635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33281" r="-3328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540000" cy="6350000"/>
            </a:xfrm>
            <a:custGeom>
              <a:avLst/>
              <a:gdLst/>
              <a:ahLst/>
              <a:cxnLst/>
              <a:rect l="l" t="t" r="r" b="b"/>
              <a:pathLst>
                <a:path w="2540000" h="6350000">
                  <a:moveTo>
                    <a:pt x="1778000" y="19050"/>
                  </a:moveTo>
                  <a:cubicBezTo>
                    <a:pt x="2188210" y="19050"/>
                    <a:pt x="2520950" y="351790"/>
                    <a:pt x="2520950" y="762000"/>
                  </a:cubicBezTo>
                  <a:lnTo>
                    <a:pt x="2520950" y="5588000"/>
                  </a:lnTo>
                  <a:cubicBezTo>
                    <a:pt x="2520950" y="5998210"/>
                    <a:pt x="2188210" y="6330950"/>
                    <a:pt x="1778000" y="6330950"/>
                  </a:cubicBezTo>
                  <a:lnTo>
                    <a:pt x="762000" y="6330950"/>
                  </a:lnTo>
                  <a:cubicBezTo>
                    <a:pt x="351790" y="6330950"/>
                    <a:pt x="19050" y="5998210"/>
                    <a:pt x="19050" y="5588000"/>
                  </a:cubicBezTo>
                  <a:lnTo>
                    <a:pt x="19050" y="762000"/>
                  </a:lnTo>
                  <a:cubicBezTo>
                    <a:pt x="19050" y="351790"/>
                    <a:pt x="351790" y="19050"/>
                    <a:pt x="762000" y="19050"/>
                  </a:cubicBezTo>
                  <a:lnTo>
                    <a:pt x="1778000" y="19050"/>
                  </a:lnTo>
                  <a:moveTo>
                    <a:pt x="1778000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5588000"/>
                  </a:lnTo>
                  <a:cubicBezTo>
                    <a:pt x="0" y="6008370"/>
                    <a:pt x="341630" y="6350000"/>
                    <a:pt x="762000" y="6350000"/>
                  </a:cubicBezTo>
                  <a:lnTo>
                    <a:pt x="1778000" y="6350000"/>
                  </a:lnTo>
                  <a:cubicBezTo>
                    <a:pt x="2198370" y="6350000"/>
                    <a:pt x="2540000" y="6008370"/>
                    <a:pt x="2540000" y="5588000"/>
                  </a:cubicBezTo>
                  <a:lnTo>
                    <a:pt x="2540000" y="762000"/>
                  </a:lnTo>
                  <a:cubicBezTo>
                    <a:pt x="2540000" y="341630"/>
                    <a:pt x="2198370" y="0"/>
                    <a:pt x="1778000" y="0"/>
                  </a:cubicBezTo>
                  <a:lnTo>
                    <a:pt x="1778000" y="0"/>
                  </a:lnTo>
                  <a:close/>
                </a:path>
              </a:pathLst>
            </a:custGeom>
            <a:solidFill>
              <a:srgbClr val="2B6993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881030" y="1212925"/>
            <a:ext cx="3218150" cy="8045375"/>
            <a:chOff x="0" y="0"/>
            <a:chExt cx="254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40000" cy="6350000"/>
            </a:xfrm>
            <a:custGeom>
              <a:avLst/>
              <a:gdLst/>
              <a:ahLst/>
              <a:cxnLst/>
              <a:rect l="l" t="t" r="r" b="b"/>
              <a:pathLst>
                <a:path w="2540000" h="635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54977" r="-22025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540000" cy="6350000"/>
            </a:xfrm>
            <a:custGeom>
              <a:avLst/>
              <a:gdLst/>
              <a:ahLst/>
              <a:cxnLst/>
              <a:rect l="l" t="t" r="r" b="b"/>
              <a:pathLst>
                <a:path w="2540000" h="6350000">
                  <a:moveTo>
                    <a:pt x="1778000" y="19050"/>
                  </a:moveTo>
                  <a:cubicBezTo>
                    <a:pt x="2188210" y="19050"/>
                    <a:pt x="2520950" y="351790"/>
                    <a:pt x="2520950" y="762000"/>
                  </a:cubicBezTo>
                  <a:lnTo>
                    <a:pt x="2520950" y="5588000"/>
                  </a:lnTo>
                  <a:cubicBezTo>
                    <a:pt x="2520950" y="5998210"/>
                    <a:pt x="2188210" y="6330950"/>
                    <a:pt x="1778000" y="6330950"/>
                  </a:cubicBezTo>
                  <a:lnTo>
                    <a:pt x="762000" y="6330950"/>
                  </a:lnTo>
                  <a:cubicBezTo>
                    <a:pt x="351790" y="6330950"/>
                    <a:pt x="19050" y="5998210"/>
                    <a:pt x="19050" y="5588000"/>
                  </a:cubicBezTo>
                  <a:lnTo>
                    <a:pt x="19050" y="762000"/>
                  </a:lnTo>
                  <a:cubicBezTo>
                    <a:pt x="19050" y="351790"/>
                    <a:pt x="351790" y="19050"/>
                    <a:pt x="762000" y="19050"/>
                  </a:cubicBezTo>
                  <a:lnTo>
                    <a:pt x="1778000" y="19050"/>
                  </a:lnTo>
                  <a:moveTo>
                    <a:pt x="1778000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5588000"/>
                  </a:lnTo>
                  <a:cubicBezTo>
                    <a:pt x="0" y="6008370"/>
                    <a:pt x="341630" y="6350000"/>
                    <a:pt x="762000" y="6350000"/>
                  </a:cubicBezTo>
                  <a:lnTo>
                    <a:pt x="1778000" y="6350000"/>
                  </a:lnTo>
                  <a:cubicBezTo>
                    <a:pt x="2198370" y="6350000"/>
                    <a:pt x="2540000" y="6008370"/>
                    <a:pt x="2540000" y="5588000"/>
                  </a:cubicBezTo>
                  <a:lnTo>
                    <a:pt x="2540000" y="762000"/>
                  </a:lnTo>
                  <a:cubicBezTo>
                    <a:pt x="2540000" y="341630"/>
                    <a:pt x="2198370" y="0"/>
                    <a:pt x="1778000" y="0"/>
                  </a:cubicBezTo>
                  <a:lnTo>
                    <a:pt x="1778000" y="0"/>
                  </a:lnTo>
                  <a:close/>
                </a:path>
              </a:pathLst>
            </a:custGeom>
            <a:solidFill>
              <a:srgbClr val="2B6993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327780" y="1212925"/>
            <a:ext cx="3218150" cy="8045375"/>
            <a:chOff x="0" y="0"/>
            <a:chExt cx="254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0000" cy="6350000"/>
            </a:xfrm>
            <a:custGeom>
              <a:avLst/>
              <a:gdLst/>
              <a:ahLst/>
              <a:cxnLst/>
              <a:rect l="l" t="t" r="r" b="b"/>
              <a:pathLst>
                <a:path w="2540000" h="6350000">
                  <a:moveTo>
                    <a:pt x="1778000" y="6350000"/>
                  </a:moveTo>
                  <a:lnTo>
                    <a:pt x="762000" y="6350000"/>
                  </a:lnTo>
                  <a:cubicBezTo>
                    <a:pt x="341630" y="6350000"/>
                    <a:pt x="0" y="6008370"/>
                    <a:pt x="0" y="5588000"/>
                  </a:cubicBezTo>
                  <a:lnTo>
                    <a:pt x="0" y="762000"/>
                  </a:lnTo>
                  <a:cubicBezTo>
                    <a:pt x="0" y="341630"/>
                    <a:pt x="341630" y="0"/>
                    <a:pt x="762000" y="0"/>
                  </a:cubicBezTo>
                  <a:lnTo>
                    <a:pt x="1778000" y="0"/>
                  </a:lnTo>
                  <a:cubicBezTo>
                    <a:pt x="2198370" y="0"/>
                    <a:pt x="2540000" y="341630"/>
                    <a:pt x="2540000" y="762000"/>
                  </a:cubicBezTo>
                  <a:lnTo>
                    <a:pt x="2540000" y="5588000"/>
                  </a:lnTo>
                  <a:cubicBezTo>
                    <a:pt x="2540000" y="6008370"/>
                    <a:pt x="2198370" y="6350000"/>
                    <a:pt x="1778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09916" r="-6461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540000" cy="6350000"/>
            </a:xfrm>
            <a:custGeom>
              <a:avLst/>
              <a:gdLst/>
              <a:ahLst/>
              <a:cxnLst/>
              <a:rect l="l" t="t" r="r" b="b"/>
              <a:pathLst>
                <a:path w="2540000" h="6350000">
                  <a:moveTo>
                    <a:pt x="1778000" y="19050"/>
                  </a:moveTo>
                  <a:cubicBezTo>
                    <a:pt x="2188210" y="19050"/>
                    <a:pt x="2520950" y="351790"/>
                    <a:pt x="2520950" y="762000"/>
                  </a:cubicBezTo>
                  <a:lnTo>
                    <a:pt x="2520950" y="5588000"/>
                  </a:lnTo>
                  <a:cubicBezTo>
                    <a:pt x="2520950" y="5998210"/>
                    <a:pt x="2188210" y="6330950"/>
                    <a:pt x="1778000" y="6330950"/>
                  </a:cubicBezTo>
                  <a:lnTo>
                    <a:pt x="762000" y="6330950"/>
                  </a:lnTo>
                  <a:cubicBezTo>
                    <a:pt x="351790" y="6330950"/>
                    <a:pt x="19050" y="5998210"/>
                    <a:pt x="19050" y="5588000"/>
                  </a:cubicBezTo>
                  <a:lnTo>
                    <a:pt x="19050" y="762000"/>
                  </a:lnTo>
                  <a:cubicBezTo>
                    <a:pt x="19050" y="351790"/>
                    <a:pt x="351790" y="19050"/>
                    <a:pt x="762000" y="19050"/>
                  </a:cubicBezTo>
                  <a:lnTo>
                    <a:pt x="1778000" y="19050"/>
                  </a:lnTo>
                  <a:moveTo>
                    <a:pt x="1778000" y="0"/>
                  </a:moveTo>
                  <a:lnTo>
                    <a:pt x="762000" y="0"/>
                  </a:lnTo>
                  <a:cubicBezTo>
                    <a:pt x="341630" y="0"/>
                    <a:pt x="0" y="341630"/>
                    <a:pt x="0" y="762000"/>
                  </a:cubicBezTo>
                  <a:lnTo>
                    <a:pt x="0" y="5588000"/>
                  </a:lnTo>
                  <a:cubicBezTo>
                    <a:pt x="0" y="6008370"/>
                    <a:pt x="341630" y="6350000"/>
                    <a:pt x="762000" y="6350000"/>
                  </a:cubicBezTo>
                  <a:lnTo>
                    <a:pt x="1778000" y="6350000"/>
                  </a:lnTo>
                  <a:cubicBezTo>
                    <a:pt x="2198370" y="6350000"/>
                    <a:pt x="2540000" y="6008370"/>
                    <a:pt x="2540000" y="5588000"/>
                  </a:cubicBezTo>
                  <a:lnTo>
                    <a:pt x="2540000" y="762000"/>
                  </a:lnTo>
                  <a:cubicBezTo>
                    <a:pt x="2540000" y="341630"/>
                    <a:pt x="2198370" y="0"/>
                    <a:pt x="1778000" y="0"/>
                  </a:cubicBezTo>
                  <a:lnTo>
                    <a:pt x="1778000" y="0"/>
                  </a:lnTo>
                  <a:close/>
                </a:path>
              </a:pathLst>
            </a:custGeom>
            <a:solidFill>
              <a:srgbClr val="2B699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04875" y="3774765"/>
            <a:ext cx="7987078" cy="76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More data beats better math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875" y="2765750"/>
            <a:ext cx="54918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 modular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875" y="5340275"/>
            <a:ext cx="6527605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Customer behaviore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Historical payments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Product holding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3574">
            <a:off x="-3229007" y="4942016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Freeform 3"/>
          <p:cNvSpPr/>
          <p:nvPr/>
        </p:nvSpPr>
        <p:spPr>
          <a:xfrm rot="-5639383">
            <a:off x="-2623104" y="-3403514"/>
            <a:ext cx="8106264" cy="6807027"/>
          </a:xfrm>
          <a:custGeom>
            <a:avLst/>
            <a:gdLst/>
            <a:ahLst/>
            <a:cxnLst/>
            <a:rect l="l" t="t" r="r" b="b"/>
            <a:pathLst>
              <a:path w="8106264" h="6807027">
                <a:moveTo>
                  <a:pt x="0" y="0"/>
                </a:moveTo>
                <a:lnTo>
                  <a:pt x="8106263" y="0"/>
                </a:lnTo>
                <a:lnTo>
                  <a:pt x="8106263" y="6807028"/>
                </a:lnTo>
                <a:lnTo>
                  <a:pt x="0" y="680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11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0770" y="1931555"/>
            <a:ext cx="986427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Optimización de portafolios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8162" y="3175757"/>
            <a:ext cx="8304726" cy="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RENTABILIDAD MAXIMA CON LOS SIGUIENTES REQUERIMIENTOS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2396" y="4403942"/>
            <a:ext cx="7729347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•Tasa objetivo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•Nivel de perdidas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•Mínima colocación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•Posibilidad de 11 tasas distintas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870674" y="0"/>
            <a:ext cx="10467647" cy="899563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2130" y="0"/>
              <a:ext cx="808539" cy="698500"/>
            </a:xfrm>
            <a:custGeom>
              <a:avLst/>
              <a:gdLst/>
              <a:ahLst/>
              <a:cxnLst/>
              <a:rect l="l" t="t" r="r" b="b"/>
              <a:pathLst>
                <a:path w="808539" h="698500">
                  <a:moveTo>
                    <a:pt x="805091" y="358839"/>
                  </a:moveTo>
                  <a:lnTo>
                    <a:pt x="613049" y="688911"/>
                  </a:lnTo>
                  <a:cubicBezTo>
                    <a:pt x="609595" y="694848"/>
                    <a:pt x="603245" y="698500"/>
                    <a:pt x="596376" y="698500"/>
                  </a:cubicBezTo>
                  <a:lnTo>
                    <a:pt x="212164" y="698500"/>
                  </a:lnTo>
                  <a:cubicBezTo>
                    <a:pt x="205295" y="698500"/>
                    <a:pt x="198945" y="694848"/>
                    <a:pt x="195491" y="688911"/>
                  </a:cubicBezTo>
                  <a:lnTo>
                    <a:pt x="3449" y="358839"/>
                  </a:lnTo>
                  <a:cubicBezTo>
                    <a:pt x="0" y="352912"/>
                    <a:pt x="0" y="345588"/>
                    <a:pt x="3449" y="339661"/>
                  </a:cubicBezTo>
                  <a:lnTo>
                    <a:pt x="195491" y="9589"/>
                  </a:lnTo>
                  <a:cubicBezTo>
                    <a:pt x="198945" y="3652"/>
                    <a:pt x="205295" y="0"/>
                    <a:pt x="212164" y="0"/>
                  </a:cubicBezTo>
                  <a:lnTo>
                    <a:pt x="596376" y="0"/>
                  </a:lnTo>
                  <a:cubicBezTo>
                    <a:pt x="603245" y="0"/>
                    <a:pt x="609595" y="3652"/>
                    <a:pt x="613049" y="9589"/>
                  </a:cubicBezTo>
                  <a:lnTo>
                    <a:pt x="805091" y="339661"/>
                  </a:lnTo>
                  <a:cubicBezTo>
                    <a:pt x="808540" y="345588"/>
                    <a:pt x="808540" y="352912"/>
                    <a:pt x="805091" y="358839"/>
                  </a:cubicBezTo>
                  <a:close/>
                </a:path>
              </a:pathLst>
            </a:custGeom>
            <a:blipFill>
              <a:blip r:embed="rId4"/>
              <a:stretch>
                <a:fillRect l="-14931" r="-14931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3574">
            <a:off x="-3229007" y="4942016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Freeform 3"/>
          <p:cNvSpPr/>
          <p:nvPr/>
        </p:nvSpPr>
        <p:spPr>
          <a:xfrm rot="-5639383">
            <a:off x="-2623104" y="-3403514"/>
            <a:ext cx="8106264" cy="6807027"/>
          </a:xfrm>
          <a:custGeom>
            <a:avLst/>
            <a:gdLst/>
            <a:ahLst/>
            <a:cxnLst/>
            <a:rect l="l" t="t" r="r" b="b"/>
            <a:pathLst>
              <a:path w="8106264" h="6807027">
                <a:moveTo>
                  <a:pt x="0" y="0"/>
                </a:moveTo>
                <a:lnTo>
                  <a:pt x="8106263" y="0"/>
                </a:lnTo>
                <a:lnTo>
                  <a:pt x="8106263" y="6807028"/>
                </a:lnTo>
                <a:lnTo>
                  <a:pt x="0" y="680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11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0770" y="1931555"/>
            <a:ext cx="986427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Optimización de portafolios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8162" y="3175757"/>
            <a:ext cx="8304726" cy="94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RENTABILIDAD MAXIMA CON LOS SIGUIENTES REQUERIMIENTOS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2396" y="4403942"/>
            <a:ext cx="7729347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•Tasa objetivo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•Nivel de perdidas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•Mínima colocación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•Posibilidad de 11 tasas distintas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870674" y="0"/>
            <a:ext cx="10467647" cy="899563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2130" y="0"/>
              <a:ext cx="808539" cy="698500"/>
            </a:xfrm>
            <a:custGeom>
              <a:avLst/>
              <a:gdLst/>
              <a:ahLst/>
              <a:cxnLst/>
              <a:rect l="l" t="t" r="r" b="b"/>
              <a:pathLst>
                <a:path w="808539" h="698500">
                  <a:moveTo>
                    <a:pt x="805091" y="358839"/>
                  </a:moveTo>
                  <a:lnTo>
                    <a:pt x="613049" y="688911"/>
                  </a:lnTo>
                  <a:cubicBezTo>
                    <a:pt x="609595" y="694848"/>
                    <a:pt x="603245" y="698500"/>
                    <a:pt x="596376" y="698500"/>
                  </a:cubicBezTo>
                  <a:lnTo>
                    <a:pt x="212164" y="698500"/>
                  </a:lnTo>
                  <a:cubicBezTo>
                    <a:pt x="205295" y="698500"/>
                    <a:pt x="198945" y="694848"/>
                    <a:pt x="195491" y="688911"/>
                  </a:cubicBezTo>
                  <a:lnTo>
                    <a:pt x="3449" y="358839"/>
                  </a:lnTo>
                  <a:cubicBezTo>
                    <a:pt x="0" y="352912"/>
                    <a:pt x="0" y="345588"/>
                    <a:pt x="3449" y="339661"/>
                  </a:cubicBezTo>
                  <a:lnTo>
                    <a:pt x="195491" y="9589"/>
                  </a:lnTo>
                  <a:cubicBezTo>
                    <a:pt x="198945" y="3652"/>
                    <a:pt x="205295" y="0"/>
                    <a:pt x="212164" y="0"/>
                  </a:cubicBezTo>
                  <a:lnTo>
                    <a:pt x="596376" y="0"/>
                  </a:lnTo>
                  <a:cubicBezTo>
                    <a:pt x="603245" y="0"/>
                    <a:pt x="609595" y="3652"/>
                    <a:pt x="613049" y="9589"/>
                  </a:cubicBezTo>
                  <a:lnTo>
                    <a:pt x="805091" y="339661"/>
                  </a:lnTo>
                  <a:cubicBezTo>
                    <a:pt x="808540" y="345588"/>
                    <a:pt x="808540" y="352912"/>
                    <a:pt x="805091" y="358839"/>
                  </a:cubicBezTo>
                  <a:close/>
                </a:path>
              </a:pathLst>
            </a:custGeom>
            <a:blipFill>
              <a:blip r:embed="rId4"/>
              <a:stretch>
                <a:fillRect l="-14931" r="-1493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593341" y="7841204"/>
            <a:ext cx="6621879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Incremento en ganancias y modificando el comportamiento del portafolio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65948" y="7333469"/>
            <a:ext cx="8304726" cy="4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59913" y="-7244187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21624" flipV="1">
            <a:off x="13622333" y="5777762"/>
            <a:ext cx="7273934" cy="7875811"/>
          </a:xfrm>
          <a:custGeom>
            <a:avLst/>
            <a:gdLst/>
            <a:ahLst/>
            <a:cxnLst/>
            <a:rect l="l" t="t" r="r" b="b"/>
            <a:pathLst>
              <a:path w="7273934" h="7875811">
                <a:moveTo>
                  <a:pt x="0" y="7875810"/>
                </a:moveTo>
                <a:lnTo>
                  <a:pt x="7273934" y="7875810"/>
                </a:lnTo>
                <a:lnTo>
                  <a:pt x="7273934" y="0"/>
                </a:lnTo>
                <a:lnTo>
                  <a:pt x="0" y="0"/>
                </a:lnTo>
                <a:lnTo>
                  <a:pt x="0" y="78758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4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0238" y="4144010"/>
            <a:ext cx="10529519" cy="126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Mejorar la experiencia del cliente y maximizar rentabilidad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0238" y="3163909"/>
            <a:ext cx="723992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Asignación de Ofertas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0238" y="5486400"/>
            <a:ext cx="652760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Calcular valor de cada oferta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Ofertas personalizadas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Mantener el riesgo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Cumplir metas de negocio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598627" y="-1030560"/>
            <a:ext cx="10072015" cy="8655638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2214" y="0"/>
              <a:ext cx="808372" cy="698500"/>
            </a:xfrm>
            <a:custGeom>
              <a:avLst/>
              <a:gdLst/>
              <a:ahLst/>
              <a:cxnLst/>
              <a:rect l="l" t="t" r="r" b="b"/>
              <a:pathLst>
                <a:path w="808372" h="698500">
                  <a:moveTo>
                    <a:pt x="804788" y="359216"/>
                  </a:moveTo>
                  <a:lnTo>
                    <a:pt x="613184" y="688534"/>
                  </a:lnTo>
                  <a:cubicBezTo>
                    <a:pt x="609594" y="694704"/>
                    <a:pt x="602995" y="698500"/>
                    <a:pt x="595856" y="698500"/>
                  </a:cubicBezTo>
                  <a:lnTo>
                    <a:pt x="212516" y="698500"/>
                  </a:lnTo>
                  <a:cubicBezTo>
                    <a:pt x="205377" y="698500"/>
                    <a:pt x="198778" y="694704"/>
                    <a:pt x="195188" y="688534"/>
                  </a:cubicBezTo>
                  <a:lnTo>
                    <a:pt x="3584" y="359216"/>
                  </a:lnTo>
                  <a:cubicBezTo>
                    <a:pt x="0" y="353055"/>
                    <a:pt x="0" y="345445"/>
                    <a:pt x="3584" y="339284"/>
                  </a:cubicBezTo>
                  <a:lnTo>
                    <a:pt x="195188" y="9966"/>
                  </a:lnTo>
                  <a:cubicBezTo>
                    <a:pt x="198778" y="3796"/>
                    <a:pt x="205377" y="0"/>
                    <a:pt x="212516" y="0"/>
                  </a:cubicBezTo>
                  <a:lnTo>
                    <a:pt x="595856" y="0"/>
                  </a:lnTo>
                  <a:cubicBezTo>
                    <a:pt x="602995" y="0"/>
                    <a:pt x="609594" y="3796"/>
                    <a:pt x="613184" y="9966"/>
                  </a:cubicBezTo>
                  <a:lnTo>
                    <a:pt x="804788" y="339284"/>
                  </a:lnTo>
                  <a:cubicBezTo>
                    <a:pt x="808372" y="345445"/>
                    <a:pt x="808372" y="353055"/>
                    <a:pt x="804788" y="359216"/>
                  </a:cubicBezTo>
                  <a:close/>
                </a:path>
              </a:pathLst>
            </a:custGeom>
            <a:blipFill>
              <a:blip r:embed="rId6"/>
              <a:stretch>
                <a:fillRect l="-69948" r="-8302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59913" y="-7244187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21624" flipV="1">
            <a:off x="13622333" y="5777762"/>
            <a:ext cx="7273934" cy="7875811"/>
          </a:xfrm>
          <a:custGeom>
            <a:avLst/>
            <a:gdLst/>
            <a:ahLst/>
            <a:cxnLst/>
            <a:rect l="l" t="t" r="r" b="b"/>
            <a:pathLst>
              <a:path w="7273934" h="7875811">
                <a:moveTo>
                  <a:pt x="0" y="7875810"/>
                </a:moveTo>
                <a:lnTo>
                  <a:pt x="7273934" y="7875810"/>
                </a:lnTo>
                <a:lnTo>
                  <a:pt x="7273934" y="0"/>
                </a:lnTo>
                <a:lnTo>
                  <a:pt x="0" y="0"/>
                </a:lnTo>
                <a:lnTo>
                  <a:pt x="0" y="78758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04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0238" y="4144010"/>
            <a:ext cx="10529519" cy="126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Mejorar la experiencia del cliente y maximizar rentabilidad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0238" y="3163909"/>
            <a:ext cx="723992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Asignación de Ofertas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0238" y="5486400"/>
            <a:ext cx="652760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Calcular valor de cada oferta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Ofertas personalizadas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Mantener el riesgo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Cumplir metas de negocio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598627" y="-1030560"/>
            <a:ext cx="10072015" cy="8655638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2214" y="0"/>
              <a:ext cx="808372" cy="698500"/>
            </a:xfrm>
            <a:custGeom>
              <a:avLst/>
              <a:gdLst/>
              <a:ahLst/>
              <a:cxnLst/>
              <a:rect l="l" t="t" r="r" b="b"/>
              <a:pathLst>
                <a:path w="808372" h="698500">
                  <a:moveTo>
                    <a:pt x="804788" y="359216"/>
                  </a:moveTo>
                  <a:lnTo>
                    <a:pt x="613184" y="688534"/>
                  </a:lnTo>
                  <a:cubicBezTo>
                    <a:pt x="609594" y="694704"/>
                    <a:pt x="602995" y="698500"/>
                    <a:pt x="595856" y="698500"/>
                  </a:cubicBezTo>
                  <a:lnTo>
                    <a:pt x="212516" y="698500"/>
                  </a:lnTo>
                  <a:cubicBezTo>
                    <a:pt x="205377" y="698500"/>
                    <a:pt x="198778" y="694704"/>
                    <a:pt x="195188" y="688534"/>
                  </a:cubicBezTo>
                  <a:lnTo>
                    <a:pt x="3584" y="359216"/>
                  </a:lnTo>
                  <a:cubicBezTo>
                    <a:pt x="0" y="353055"/>
                    <a:pt x="0" y="345445"/>
                    <a:pt x="3584" y="339284"/>
                  </a:cubicBezTo>
                  <a:lnTo>
                    <a:pt x="195188" y="9966"/>
                  </a:lnTo>
                  <a:cubicBezTo>
                    <a:pt x="198778" y="3796"/>
                    <a:pt x="205377" y="0"/>
                    <a:pt x="212516" y="0"/>
                  </a:cubicBezTo>
                  <a:lnTo>
                    <a:pt x="595856" y="0"/>
                  </a:lnTo>
                  <a:cubicBezTo>
                    <a:pt x="602995" y="0"/>
                    <a:pt x="609594" y="3796"/>
                    <a:pt x="613184" y="9966"/>
                  </a:cubicBezTo>
                  <a:lnTo>
                    <a:pt x="804788" y="339284"/>
                  </a:lnTo>
                  <a:cubicBezTo>
                    <a:pt x="808372" y="345445"/>
                    <a:pt x="808372" y="353055"/>
                    <a:pt x="804788" y="359216"/>
                  </a:cubicBezTo>
                  <a:close/>
                </a:path>
              </a:pathLst>
            </a:custGeom>
            <a:blipFill>
              <a:blip r:embed="rId6"/>
              <a:stretch>
                <a:fillRect l="-69948" r="-830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64040" y="8561237"/>
            <a:ext cx="6424647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Ofertas personalizadas e incremento en la respuesta de todos los productos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2634" y="8172618"/>
            <a:ext cx="8304726" cy="4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58322" y="-3803353"/>
            <a:ext cx="7273934" cy="7875811"/>
          </a:xfrm>
          <a:custGeom>
            <a:avLst/>
            <a:gdLst/>
            <a:ahLst/>
            <a:cxnLst/>
            <a:rect l="l" t="t" r="r" b="b"/>
            <a:pathLst>
              <a:path w="7273934" h="7875811">
                <a:moveTo>
                  <a:pt x="0" y="7875810"/>
                </a:moveTo>
                <a:lnTo>
                  <a:pt x="7273934" y="7875810"/>
                </a:lnTo>
                <a:lnTo>
                  <a:pt x="7273934" y="0"/>
                </a:lnTo>
                <a:lnTo>
                  <a:pt x="0" y="0"/>
                </a:lnTo>
                <a:lnTo>
                  <a:pt x="0" y="78758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04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5272" y="2440247"/>
            <a:ext cx="8737020" cy="1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Mejorar score de clientes sin experiencia crediticia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12261" y="1440757"/>
            <a:ext cx="411349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Score card</a:t>
            </a:r>
          </a:p>
        </p:txBody>
      </p:sp>
      <p:sp>
        <p:nvSpPr>
          <p:cNvPr id="5" name="Freeform 5"/>
          <p:cNvSpPr/>
          <p:nvPr/>
        </p:nvSpPr>
        <p:spPr>
          <a:xfrm rot="9316262" flipV="1">
            <a:off x="-2398717" y="4071204"/>
            <a:ext cx="7273934" cy="7875811"/>
          </a:xfrm>
          <a:custGeom>
            <a:avLst/>
            <a:gdLst/>
            <a:ahLst/>
            <a:cxnLst/>
            <a:rect l="l" t="t" r="r" b="b"/>
            <a:pathLst>
              <a:path w="7273934" h="7875811">
                <a:moveTo>
                  <a:pt x="0" y="7875811"/>
                </a:moveTo>
                <a:lnTo>
                  <a:pt x="7273934" y="7875811"/>
                </a:lnTo>
                <a:lnTo>
                  <a:pt x="7273934" y="0"/>
                </a:lnTo>
                <a:lnTo>
                  <a:pt x="0" y="0"/>
                </a:lnTo>
                <a:lnTo>
                  <a:pt x="0" y="78758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04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07976" y="-961713"/>
            <a:ext cx="11015521" cy="946646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2024" y="0"/>
              <a:ext cx="808751" cy="698500"/>
            </a:xfrm>
            <a:custGeom>
              <a:avLst/>
              <a:gdLst/>
              <a:ahLst/>
              <a:cxnLst/>
              <a:rect l="l" t="t" r="r" b="b"/>
              <a:pathLst>
                <a:path w="808751" h="698500">
                  <a:moveTo>
                    <a:pt x="805474" y="358362"/>
                  </a:moveTo>
                  <a:lnTo>
                    <a:pt x="612878" y="689388"/>
                  </a:lnTo>
                  <a:cubicBezTo>
                    <a:pt x="609595" y="695029"/>
                    <a:pt x="603561" y="698500"/>
                    <a:pt x="597034" y="698500"/>
                  </a:cubicBezTo>
                  <a:lnTo>
                    <a:pt x="211718" y="698500"/>
                  </a:lnTo>
                  <a:cubicBezTo>
                    <a:pt x="205191" y="698500"/>
                    <a:pt x="199157" y="695029"/>
                    <a:pt x="195874" y="689388"/>
                  </a:cubicBezTo>
                  <a:lnTo>
                    <a:pt x="3278" y="358362"/>
                  </a:lnTo>
                  <a:cubicBezTo>
                    <a:pt x="0" y="352729"/>
                    <a:pt x="0" y="345771"/>
                    <a:pt x="3278" y="340138"/>
                  </a:cubicBezTo>
                  <a:lnTo>
                    <a:pt x="195874" y="9112"/>
                  </a:lnTo>
                  <a:cubicBezTo>
                    <a:pt x="199157" y="3471"/>
                    <a:pt x="205191" y="0"/>
                    <a:pt x="211718" y="0"/>
                  </a:cubicBezTo>
                  <a:lnTo>
                    <a:pt x="597034" y="0"/>
                  </a:lnTo>
                  <a:cubicBezTo>
                    <a:pt x="603561" y="0"/>
                    <a:pt x="609595" y="3471"/>
                    <a:pt x="612878" y="9112"/>
                  </a:cubicBezTo>
                  <a:lnTo>
                    <a:pt x="805474" y="340138"/>
                  </a:lnTo>
                  <a:cubicBezTo>
                    <a:pt x="808752" y="345771"/>
                    <a:pt x="808752" y="352729"/>
                    <a:pt x="805474" y="358362"/>
                  </a:cubicBezTo>
                  <a:close/>
                </a:path>
              </a:pathLst>
            </a:custGeom>
            <a:blipFill>
              <a:blip r:embed="rId4"/>
              <a:stretch>
                <a:fillRect l="-22787" r="-702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357327" y="4172128"/>
            <a:ext cx="652760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Uso de data no tradicional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Sample design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Score universal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54012" y="1602804"/>
            <a:ext cx="13236276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¿cómo fortalecemos a la organización para enfrentar estos retos?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-258322" y="-3803353"/>
            <a:ext cx="7273934" cy="7875811"/>
          </a:xfrm>
          <a:custGeom>
            <a:avLst/>
            <a:gdLst/>
            <a:ahLst/>
            <a:cxnLst/>
            <a:rect l="l" t="t" r="r" b="b"/>
            <a:pathLst>
              <a:path w="7273934" h="7875811">
                <a:moveTo>
                  <a:pt x="0" y="7875810"/>
                </a:moveTo>
                <a:lnTo>
                  <a:pt x="7273934" y="7875810"/>
                </a:lnTo>
                <a:lnTo>
                  <a:pt x="7273934" y="0"/>
                </a:lnTo>
                <a:lnTo>
                  <a:pt x="0" y="0"/>
                </a:lnTo>
                <a:lnTo>
                  <a:pt x="0" y="78758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04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25272" y="2440247"/>
            <a:ext cx="8737020" cy="1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Mejorar score de clientes sin experiencia crediticia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12261" y="1440757"/>
            <a:ext cx="411349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Score card</a:t>
            </a:r>
          </a:p>
        </p:txBody>
      </p:sp>
      <p:sp>
        <p:nvSpPr>
          <p:cNvPr id="5" name="Freeform 5"/>
          <p:cNvSpPr/>
          <p:nvPr/>
        </p:nvSpPr>
        <p:spPr>
          <a:xfrm rot="9316262" flipV="1">
            <a:off x="-2398717" y="4071204"/>
            <a:ext cx="7273934" cy="7875811"/>
          </a:xfrm>
          <a:custGeom>
            <a:avLst/>
            <a:gdLst/>
            <a:ahLst/>
            <a:cxnLst/>
            <a:rect l="l" t="t" r="r" b="b"/>
            <a:pathLst>
              <a:path w="7273934" h="7875811">
                <a:moveTo>
                  <a:pt x="0" y="7875811"/>
                </a:moveTo>
                <a:lnTo>
                  <a:pt x="7273934" y="7875811"/>
                </a:lnTo>
                <a:lnTo>
                  <a:pt x="7273934" y="0"/>
                </a:lnTo>
                <a:lnTo>
                  <a:pt x="0" y="0"/>
                </a:lnTo>
                <a:lnTo>
                  <a:pt x="0" y="78758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04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07976" y="-961713"/>
            <a:ext cx="11015521" cy="946646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2024" y="0"/>
              <a:ext cx="808751" cy="698500"/>
            </a:xfrm>
            <a:custGeom>
              <a:avLst/>
              <a:gdLst/>
              <a:ahLst/>
              <a:cxnLst/>
              <a:rect l="l" t="t" r="r" b="b"/>
              <a:pathLst>
                <a:path w="808751" h="698500">
                  <a:moveTo>
                    <a:pt x="805474" y="358362"/>
                  </a:moveTo>
                  <a:lnTo>
                    <a:pt x="612878" y="689388"/>
                  </a:lnTo>
                  <a:cubicBezTo>
                    <a:pt x="609595" y="695029"/>
                    <a:pt x="603561" y="698500"/>
                    <a:pt x="597034" y="698500"/>
                  </a:cubicBezTo>
                  <a:lnTo>
                    <a:pt x="211718" y="698500"/>
                  </a:lnTo>
                  <a:cubicBezTo>
                    <a:pt x="205191" y="698500"/>
                    <a:pt x="199157" y="695029"/>
                    <a:pt x="195874" y="689388"/>
                  </a:cubicBezTo>
                  <a:lnTo>
                    <a:pt x="3278" y="358362"/>
                  </a:lnTo>
                  <a:cubicBezTo>
                    <a:pt x="0" y="352729"/>
                    <a:pt x="0" y="345771"/>
                    <a:pt x="3278" y="340138"/>
                  </a:cubicBezTo>
                  <a:lnTo>
                    <a:pt x="195874" y="9112"/>
                  </a:lnTo>
                  <a:cubicBezTo>
                    <a:pt x="199157" y="3471"/>
                    <a:pt x="205191" y="0"/>
                    <a:pt x="211718" y="0"/>
                  </a:cubicBezTo>
                  <a:lnTo>
                    <a:pt x="597034" y="0"/>
                  </a:lnTo>
                  <a:cubicBezTo>
                    <a:pt x="603561" y="0"/>
                    <a:pt x="609595" y="3471"/>
                    <a:pt x="612878" y="9112"/>
                  </a:cubicBezTo>
                  <a:lnTo>
                    <a:pt x="805474" y="340138"/>
                  </a:lnTo>
                  <a:cubicBezTo>
                    <a:pt x="808752" y="345771"/>
                    <a:pt x="808752" y="352729"/>
                    <a:pt x="805474" y="358362"/>
                  </a:cubicBezTo>
                  <a:close/>
                </a:path>
              </a:pathLst>
            </a:custGeom>
            <a:blipFill>
              <a:blip r:embed="rId4"/>
              <a:stretch>
                <a:fillRect l="-22787" r="-702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357327" y="4172128"/>
            <a:ext cx="652760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Uso de data no tradicional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Sample design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Score universal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9326" y="7046687"/>
            <a:ext cx="7729347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Incremento del tarjetas aprobadas manteniendo el mismo riesgo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8645" y="6658068"/>
            <a:ext cx="8304726" cy="4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3949" y="-5270406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794212"/>
            <a:ext cx="5447801" cy="17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19"/>
              </a:lnSpc>
            </a:pPr>
            <a:r>
              <a:rPr lang="en-US" sz="102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¡Gracias!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163050"/>
            <a:ext cx="12143265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Contacto: lgiovanni.guerrero@gmail.com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25862" y="1110596"/>
            <a:ext cx="13236276" cy="223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¿cómo fortalecemos a la organización para enfrentar estos retos?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23965" y="3444856"/>
            <a:ext cx="6142658" cy="344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0"/>
              </a:lnSpc>
            </a:pPr>
            <a:r>
              <a:rPr lang="en-US" sz="20000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4267" y="6756381"/>
            <a:ext cx="586509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Solo de la buena.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788" y="894133"/>
            <a:ext cx="16058512" cy="9032913"/>
          </a:xfrm>
          <a:custGeom>
            <a:avLst/>
            <a:gdLst/>
            <a:ahLst/>
            <a:cxnLst/>
            <a:rect l="l" t="t" r="r" b="b"/>
            <a:pathLst>
              <a:path w="16058512" h="9032913">
                <a:moveTo>
                  <a:pt x="0" y="0"/>
                </a:moveTo>
                <a:lnTo>
                  <a:pt x="16058512" y="0"/>
                </a:lnTo>
                <a:lnTo>
                  <a:pt x="16058512" y="9032913"/>
                </a:lnTo>
                <a:lnTo>
                  <a:pt x="0" y="903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01992" y="2431318"/>
            <a:ext cx="6642008" cy="6026830"/>
          </a:xfrm>
          <a:custGeom>
            <a:avLst/>
            <a:gdLst/>
            <a:ahLst/>
            <a:cxnLst/>
            <a:rect l="l" t="t" r="r" b="b"/>
            <a:pathLst>
              <a:path w="6642008" h="6026830">
                <a:moveTo>
                  <a:pt x="0" y="0"/>
                </a:moveTo>
                <a:lnTo>
                  <a:pt x="6642008" y="0"/>
                </a:lnTo>
                <a:lnTo>
                  <a:pt x="6642008" y="6026829"/>
                </a:lnTo>
                <a:lnTo>
                  <a:pt x="0" y="6026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0875" y="895350"/>
            <a:ext cx="731450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D9EA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¿Qué es data science?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4962" y="9702078"/>
            <a:ext cx="8851486" cy="34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97" lvl="1" indent="-210698" algn="l">
              <a:lnSpc>
                <a:spcPts val="2732"/>
              </a:lnSpc>
              <a:buAutoNum type="arabicPeriod"/>
            </a:pPr>
            <a:r>
              <a:rPr lang="en-US" sz="1951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http://drewconway.com/zia/2013/3/26/the-data-science-venn-diagram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52231" y="3606394"/>
            <a:ext cx="5478475" cy="5204551"/>
          </a:xfrm>
          <a:custGeom>
            <a:avLst/>
            <a:gdLst/>
            <a:ahLst/>
            <a:cxnLst/>
            <a:rect l="l" t="t" r="r" b="b"/>
            <a:pathLst>
              <a:path w="5478475" h="5204551">
                <a:moveTo>
                  <a:pt x="0" y="0"/>
                </a:moveTo>
                <a:lnTo>
                  <a:pt x="5478474" y="0"/>
                </a:lnTo>
                <a:lnTo>
                  <a:pt x="5478474" y="5204551"/>
                </a:lnTo>
                <a:lnTo>
                  <a:pt x="0" y="520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0875" y="904875"/>
            <a:ext cx="10105304" cy="215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>
                <a:solidFill>
                  <a:srgbClr val="D9EA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¿Qué necesito para afrontar estos retos?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4962" y="9702078"/>
            <a:ext cx="8851486" cy="34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97" lvl="1" indent="-210698" algn="l">
              <a:lnSpc>
                <a:spcPts val="2732"/>
              </a:lnSpc>
              <a:buAutoNum type="arabicPeriod"/>
            </a:pPr>
            <a:r>
              <a:rPr lang="en-US" sz="1951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https://codilime.com/blog/data-science-vs-data-analytics/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4750" y="895350"/>
            <a:ext cx="731450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8505" y="2695074"/>
            <a:ext cx="10844756" cy="168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B6E4F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 (ML) is a branch of  and computer science that focuses on the using data and algorithms to enable AI to imitate the way that humans learn, gradually improving its accuracy.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4962" y="9702078"/>
            <a:ext cx="8851486" cy="34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97" lvl="1" indent="-210698" algn="l">
              <a:lnSpc>
                <a:spcPts val="2732"/>
              </a:lnSpc>
              <a:buAutoNum type="arabicPeriod"/>
            </a:pPr>
            <a:r>
              <a:rPr lang="en-US" sz="1951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https://www.ibm.com/topics/machine-learning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1219" y="-4191951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3757" y="2520819"/>
            <a:ext cx="8386834" cy="6290126"/>
          </a:xfrm>
          <a:custGeom>
            <a:avLst/>
            <a:gdLst/>
            <a:ahLst/>
            <a:cxnLst/>
            <a:rect l="l" t="t" r="r" b="b"/>
            <a:pathLst>
              <a:path w="8386834" h="6290126">
                <a:moveTo>
                  <a:pt x="0" y="0"/>
                </a:moveTo>
                <a:lnTo>
                  <a:pt x="8386834" y="0"/>
                </a:lnTo>
                <a:lnTo>
                  <a:pt x="8386834" y="6290126"/>
                </a:lnTo>
                <a:lnTo>
                  <a:pt x="0" y="629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2079" y="1171421"/>
            <a:ext cx="1106508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Meta-Learning:  Analogy with the evolution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4962" y="9702078"/>
            <a:ext cx="10079588" cy="34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97" lvl="1" indent="-210698" algn="l">
              <a:lnSpc>
                <a:spcPts val="2732"/>
              </a:lnSpc>
              <a:buAutoNum type="arabicPeriod"/>
            </a:pPr>
            <a:r>
              <a:rPr lang="en-US" sz="1951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Josua Bengio: https://bengio.abracadoudou.com/publications/pdf/bengio_1991_ijcnn.pdf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1219" y="-4191951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2" y="0"/>
                </a:lnTo>
                <a:lnTo>
                  <a:pt x="10696162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4" name="Freeform 4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6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65109" y="2061264"/>
            <a:ext cx="5578891" cy="7438521"/>
          </a:xfrm>
          <a:custGeom>
            <a:avLst/>
            <a:gdLst/>
            <a:ahLst/>
            <a:cxnLst/>
            <a:rect l="l" t="t" r="r" b="b"/>
            <a:pathLst>
              <a:path w="5578891" h="7438521">
                <a:moveTo>
                  <a:pt x="0" y="0"/>
                </a:moveTo>
                <a:lnTo>
                  <a:pt x="5578891" y="0"/>
                </a:lnTo>
                <a:lnTo>
                  <a:pt x="5578891" y="7438522"/>
                </a:lnTo>
                <a:lnTo>
                  <a:pt x="0" y="743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2079" y="1171421"/>
            <a:ext cx="1106508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From multitask and transfer to meta-learning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4962" y="9702078"/>
            <a:ext cx="11632094" cy="34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97" lvl="1" indent="-210698" algn="l">
              <a:lnSpc>
                <a:spcPts val="2732"/>
              </a:lnSpc>
              <a:buAutoNum type="arabicPeriod"/>
            </a:pPr>
            <a:r>
              <a:rPr lang="en-US" sz="1951" b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Advances and Challenges in Meta-Learning: A Technical Review:  https://arxiv.org/pdf/2307.04722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Custom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Roboto Condensed</vt:lpstr>
      <vt:lpstr>Calibri</vt:lpstr>
      <vt:lpstr>Roboto 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Whale And Gull Grey Modern Technology Project Proposal Presentation</dc:title>
  <cp:lastModifiedBy>EDIEL MANUEL GUERRERO GARCIA</cp:lastModifiedBy>
  <cp:revision>2</cp:revision>
  <dcterms:created xsi:type="dcterms:W3CDTF">2006-08-16T00:00:00Z</dcterms:created>
  <dcterms:modified xsi:type="dcterms:W3CDTF">2025-02-21T00:07:51Z</dcterms:modified>
  <dc:identifier>DAGUKNH_XOc</dc:identifier>
</cp:coreProperties>
</file>